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F64BB-58D1-4F7C-9D79-37FE32952AF6}" v="2" dt="2026-02-25T10:28:19.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6" autoAdjust="0"/>
  </p:normalViewPr>
  <p:slideViewPr>
    <p:cSldViewPr snapToGrid="0">
      <p:cViewPr>
        <p:scale>
          <a:sx n="80" d="100"/>
          <a:sy n="80" d="100"/>
        </p:scale>
        <p:origin x="1920" y="48"/>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636" tIns="45318" rIns="90636"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636" tIns="45318" rIns="90636" bIns="45318" rtlCol="0"/>
          <a:lstStyle>
            <a:lvl1pPr algn="r">
              <a:defRPr sz="1200"/>
            </a:lvl1pPr>
          </a:lstStyle>
          <a:p>
            <a:fld id="{C4204BAD-133A-4FDC-A532-E6E824722228}"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0636" tIns="45318" rIns="90636" bIns="453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36" tIns="45318" rIns="90636"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5028"/>
          </a:xfrm>
          <a:prstGeom prst="rect">
            <a:avLst/>
          </a:prstGeom>
        </p:spPr>
        <p:txBody>
          <a:bodyPr vert="horz" lIns="90636" tIns="45318" rIns="90636"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636" tIns="45318" rIns="90636" bIns="45318"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2026/3/31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星: 24 pt 9">
            <a:extLst>
              <a:ext uri="{FF2B5EF4-FFF2-40B4-BE49-F238E27FC236}">
                <a16:creationId xmlns:a16="http://schemas.microsoft.com/office/drawing/2014/main"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dirty="0">
                <a:latin typeface="BIZ UDPGothic" panose="020B0400000000000000" pitchFamily="34" charset="-128"/>
                <a:ea typeface="BIZ UDPGothic" panose="020B0400000000000000" pitchFamily="34" charset="-128"/>
              </a:rPr>
              <a:t>こども・子育て世帯を応援！</a:t>
            </a:r>
            <a:endParaRPr lang="en-US" altLang="ja-JP" sz="2000" dirty="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id="{568F56E4-6957-8662-2631-CBD49F63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id="{5E38E1FF-EBCA-EDF3-1447-837FDD4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id="{54F05780-D50E-236E-0B28-C5FA578E6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ED062475-AA74-5668-E470-31318CE6B5BF}"/>
                  </a:ext>
                </a:extLst>
              </p:cNvPr>
              <p:cNvPicPr>
                <a:picLocks noChangeAspect="1"/>
              </p:cNvPicPr>
              <p:nvPr/>
            </p:nvPicPr>
            <p:blipFill>
              <a:blip r:embed="rId5">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51CBBB19-4D70-BB29-0411-5E0211B18AB2}"/>
                  </a:ext>
                </a:extLst>
              </p:cNvPr>
              <p:cNvPicPr>
                <a:picLocks noChangeAspect="1"/>
              </p:cNvPicPr>
              <p:nvPr/>
            </p:nvPicPr>
            <p:blipFill>
              <a:blip r:embed="rId5">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id="{8B0C2B9F-83FD-A86C-EF1B-E4EC3755E61A}"/>
                </a:ext>
              </a:extLst>
            </p:cNvPr>
            <p:cNvPicPr>
              <a:picLocks noChangeAspect="1"/>
            </p:cNvPicPr>
            <p:nvPr/>
          </p:nvPicPr>
          <p:blipFill>
            <a:blip r:embed="rId6">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正方形/長方形 130">
            <a:extLst>
              <a:ext uri="{FF2B5EF4-FFF2-40B4-BE49-F238E27FC236}">
                <a16:creationId xmlns:a16="http://schemas.microsoft.com/office/drawing/2014/main" id="{6ADA26FC-93DD-4A9C-6C3C-D5EFB40AD960}"/>
              </a:ext>
            </a:extLst>
          </p:cNvPr>
          <p:cNvSpPr/>
          <p:nvPr/>
        </p:nvSpPr>
        <p:spPr>
          <a:xfrm>
            <a:off x="5462954" y="375186"/>
            <a:ext cx="1800000" cy="1875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D052F1FA-F4EB-3315-53C8-966CCC673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id="{C610703A-6C2A-A30A-D2BB-B8A2167C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id="{7BE112B8-D1EB-63AA-2C12-5A40A97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id="{6C444F19-15A1-AA92-AD8F-954CC67671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id="{65EABC5A-E177-95FD-768F-11465C837741}"/>
              </a:ext>
            </a:extLst>
          </p:cNvPr>
          <p:cNvGrpSpPr/>
          <p:nvPr/>
        </p:nvGrpSpPr>
        <p:grpSpPr>
          <a:xfrm>
            <a:off x="499566" y="6698204"/>
            <a:ext cx="2912958" cy="2522518"/>
            <a:chOff x="4417119" y="6945451"/>
            <a:chExt cx="2912958" cy="2522518"/>
          </a:xfrm>
        </p:grpSpPr>
        <p:sp>
          <p:nvSpPr>
            <p:cNvPr id="57" name="object 30">
              <a:extLst>
                <a:ext uri="{FF2B5EF4-FFF2-40B4-BE49-F238E27FC236}">
                  <a16:creationId xmlns:a16="http://schemas.microsoft.com/office/drawing/2014/main"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id="{5759F0B2-BF72-00E1-117D-2213EA952941}"/>
                </a:ext>
              </a:extLst>
            </p:cNvPr>
            <p:cNvSpPr txBox="1"/>
            <p:nvPr/>
          </p:nvSpPr>
          <p:spPr>
            <a:xfrm>
              <a:off x="5608283" y="8655365"/>
              <a:ext cx="28257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id="{2AD3BC69-3E66-A53F-164C-4EDE7290B8A5}"/>
                </a:ext>
              </a:extLst>
            </p:cNvPr>
            <p:cNvSpPr txBox="1"/>
            <p:nvPr/>
          </p:nvSpPr>
          <p:spPr>
            <a:xfrm>
              <a:off x="5558703" y="7525029"/>
              <a:ext cx="29851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8A025A8A-7012-1E2F-B411-F6129C78FA07}"/>
              </a:ext>
            </a:extLst>
          </p:cNvPr>
          <p:cNvSpPr txBox="1"/>
          <p:nvPr/>
        </p:nvSpPr>
        <p:spPr>
          <a:xfrm>
            <a:off x="50801" y="118918"/>
            <a:ext cx="7472244"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BIZ UDPGothic" panose="020B0400000000000000" pitchFamily="34" charset="-128"/>
                <a:ea typeface="BIZ UDPGothic" panose="020B0400000000000000" pitchFamily="34" charset="-128"/>
                <a:cs typeface="+mn-cs"/>
              </a:rPr>
              <a:t>我孫子市の子ども・子育て支援金の保険税（令和８年度）</a:t>
            </a:r>
            <a:endParaRPr kumimoji="0" lang="en-US" altLang="ja-JP" sz="2400" b="0" i="0" u="none" strike="noStrike" kern="1200" cap="none" spc="0" normalizeH="0" baseline="0" noProof="0" dirty="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sp>
        <p:nvSpPr>
          <p:cNvPr id="51" name="テキスト ボックス 50">
            <a:extLst>
              <a:ext uri="{FF2B5EF4-FFF2-40B4-BE49-F238E27FC236}">
                <a16:creationId xmlns:a16="http://schemas.microsoft.com/office/drawing/2014/main" id="{9C8F9ABC-9875-48C6-4173-9CB6C21D7A4E}"/>
              </a:ext>
            </a:extLst>
          </p:cNvPr>
          <p:cNvSpPr txBox="1"/>
          <p:nvPr/>
        </p:nvSpPr>
        <p:spPr>
          <a:xfrm>
            <a:off x="583905" y="1748549"/>
            <a:ext cx="5657238" cy="358111"/>
          </a:xfrm>
          <a:prstGeom prst="rect">
            <a:avLst/>
          </a:prstGeom>
          <a:noFill/>
          <a:ln>
            <a:noFill/>
          </a:ln>
        </p:spPr>
        <p:txBody>
          <a:bodyPr wrap="square" lIns="0" tIns="0" rIns="0" bIns="0" rtlCol="0">
            <a:spAutoFit/>
          </a:bodyPr>
          <a:lstStyle/>
          <a:p>
            <a:pPr marL="271463" marR="0" lvl="0" indent="-271463"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こども（</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18</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歳に達する日以後の最初の３月</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31</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日以前である者。高校生年代）については、均等割額が全額軽減されます。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6" name="テキスト ボックス 15">
            <a:extLst>
              <a:ext uri="{FF2B5EF4-FFF2-40B4-BE49-F238E27FC236}">
                <a16:creationId xmlns:a16="http://schemas.microsoft.com/office/drawing/2014/main" id="{BA144CCF-88CA-C970-EA2F-8E2FC84D2A65}"/>
              </a:ext>
            </a:extLst>
          </p:cNvPr>
          <p:cNvSpPr txBox="1"/>
          <p:nvPr/>
        </p:nvSpPr>
        <p:spPr>
          <a:xfrm>
            <a:off x="355846" y="601619"/>
            <a:ext cx="3299680" cy="225062"/>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徴収開始時期は６月です。</a:t>
            </a:r>
            <a:endParaRPr kumimoji="0" lang="en-US" altLang="ja-JP" sz="1500" b="0"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22" name="テキスト ボックス 21">
            <a:extLst>
              <a:ext uri="{FF2B5EF4-FFF2-40B4-BE49-F238E27FC236}">
                <a16:creationId xmlns:a16="http://schemas.microsoft.com/office/drawing/2014/main" id="{C01BE26C-F1DD-2422-F7C1-05CC9D9FB664}"/>
              </a:ext>
            </a:extLst>
          </p:cNvPr>
          <p:cNvSpPr txBox="1"/>
          <p:nvPr/>
        </p:nvSpPr>
        <p:spPr>
          <a:xfrm>
            <a:off x="583904" y="868712"/>
            <a:ext cx="4783980" cy="35811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医療保険の保険税とあわせて徴収します。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令和８年４月分からの保険税を１０分割でお支払いいただきます。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28" name="テキスト ボックス 27">
            <a:extLst>
              <a:ext uri="{FF2B5EF4-FFF2-40B4-BE49-F238E27FC236}">
                <a16:creationId xmlns:a16="http://schemas.microsoft.com/office/drawing/2014/main" id="{ACD74C6C-ED11-6034-6C52-9B23A5780E57}"/>
              </a:ext>
            </a:extLst>
          </p:cNvPr>
          <p:cNvSpPr txBox="1"/>
          <p:nvPr/>
        </p:nvSpPr>
        <p:spPr>
          <a:xfrm>
            <a:off x="349017" y="1266742"/>
            <a:ext cx="7006141" cy="455638"/>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子ども・子育て支援金に係る保険税は所得割</a:t>
            </a:r>
            <a:r>
              <a:rPr kumimoji="0" lang="en-US" altLang="ja-JP"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0.28</a:t>
            </a:r>
            <a:r>
              <a:rPr kumimoji="0" lang="ja-JP" altLang="en-US"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 均等割</a:t>
            </a:r>
            <a:r>
              <a:rPr lang="en-US" altLang="ja-JP" sz="1400" b="1" dirty="0">
                <a:solidFill>
                  <a:schemeClr val="accent2"/>
                </a:solidFill>
                <a:latin typeface="BIZ UDPGothic" panose="020B0400000000000000" pitchFamily="34" charset="-128"/>
                <a:ea typeface="BIZ UDPGothic" panose="020B0400000000000000" pitchFamily="34" charset="-128"/>
              </a:rPr>
              <a:t>1,800</a:t>
            </a:r>
            <a:r>
              <a:rPr kumimoji="0" lang="ja-JP" altLang="en-US"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円、</a:t>
            </a:r>
            <a:endParaRPr kumimoji="0" lang="en-US" altLang="ja-JP"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lang="en-US" altLang="ja-JP" sz="1400" b="1" dirty="0">
                <a:solidFill>
                  <a:schemeClr val="accent2"/>
                </a:solidFill>
                <a:latin typeface="BIZ UDPGothic" panose="020B0400000000000000" pitchFamily="34" charset="-128"/>
                <a:ea typeface="BIZ UDPGothic" panose="020B0400000000000000" pitchFamily="34" charset="-128"/>
              </a:rPr>
              <a:t>18</a:t>
            </a:r>
            <a:r>
              <a:rPr lang="ja-JP" altLang="en-US" sz="1400" b="1" dirty="0">
                <a:solidFill>
                  <a:schemeClr val="accent2"/>
                </a:solidFill>
                <a:latin typeface="BIZ UDPGothic" panose="020B0400000000000000" pitchFamily="34" charset="-128"/>
                <a:ea typeface="BIZ UDPGothic" panose="020B0400000000000000" pitchFamily="34" charset="-128"/>
              </a:rPr>
              <a:t>歳以上均等割</a:t>
            </a:r>
            <a:r>
              <a:rPr lang="en-US" altLang="ja-JP" sz="1400" b="1" dirty="0">
                <a:solidFill>
                  <a:schemeClr val="accent2"/>
                </a:solidFill>
                <a:latin typeface="BIZ UDPGothic" panose="020B0400000000000000" pitchFamily="34" charset="-128"/>
                <a:ea typeface="BIZ UDPGothic" panose="020B0400000000000000" pitchFamily="34" charset="-128"/>
              </a:rPr>
              <a:t>100</a:t>
            </a:r>
            <a:r>
              <a:rPr lang="ja-JP" altLang="en-US" sz="1400" b="1" dirty="0">
                <a:solidFill>
                  <a:schemeClr val="accent2"/>
                </a:solidFill>
                <a:latin typeface="BIZ UDPGothic" panose="020B0400000000000000" pitchFamily="34" charset="-128"/>
                <a:ea typeface="BIZ UDPGothic" panose="020B0400000000000000" pitchFamily="34" charset="-128"/>
              </a:rPr>
              <a:t>円</a:t>
            </a:r>
            <a:r>
              <a:rPr kumimoji="0" lang="ja-JP" altLang="en-US"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になります。</a:t>
            </a:r>
            <a:endParaRPr kumimoji="0" lang="en-US" altLang="ja-JP" sz="14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id="{0AE47698-BE99-F87E-1764-863E8CD1B3DC}"/>
              </a:ext>
            </a:extLst>
          </p:cNvPr>
          <p:cNvGrpSpPr/>
          <p:nvPr/>
        </p:nvGrpSpPr>
        <p:grpSpPr>
          <a:xfrm>
            <a:off x="177196" y="3914715"/>
            <a:ext cx="3547856" cy="1273652"/>
            <a:chOff x="190124" y="4010972"/>
            <a:chExt cx="3547856" cy="1273652"/>
          </a:xfrm>
        </p:grpSpPr>
        <p:sp>
          <p:nvSpPr>
            <p:cNvPr id="63" name="テキスト ボックス 62">
              <a:extLst>
                <a:ext uri="{FF2B5EF4-FFF2-40B4-BE49-F238E27FC236}">
                  <a16:creationId xmlns:a16="http://schemas.microsoft.com/office/drawing/2014/main"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61" name="グループ化 160">
            <a:extLst>
              <a:ext uri="{FF2B5EF4-FFF2-40B4-BE49-F238E27FC236}">
                <a16:creationId xmlns:a16="http://schemas.microsoft.com/office/drawing/2014/main" id="{90F3E704-425D-B7C0-A2C1-7EA3BE9B302D}"/>
              </a:ext>
            </a:extLst>
          </p:cNvPr>
          <p:cNvGrpSpPr/>
          <p:nvPr/>
        </p:nvGrpSpPr>
        <p:grpSpPr>
          <a:xfrm>
            <a:off x="190124" y="5188482"/>
            <a:ext cx="3547856" cy="1062486"/>
            <a:chOff x="190124" y="5306372"/>
            <a:chExt cx="3547856" cy="1062486"/>
          </a:xfrm>
        </p:grpSpPr>
        <p:sp>
          <p:nvSpPr>
            <p:cNvPr id="125" name="テキスト ボックス 124">
              <a:extLst>
                <a:ext uri="{FF2B5EF4-FFF2-40B4-BE49-F238E27FC236}">
                  <a16:creationId xmlns:a16="http://schemas.microsoft.com/office/drawing/2014/main" id="{8A78CEE2-3CA0-5E3F-3ECD-45D4914DDD23}"/>
                </a:ext>
              </a:extLst>
            </p:cNvPr>
            <p:cNvSpPr txBox="1"/>
            <p:nvPr/>
          </p:nvSpPr>
          <p:spPr>
            <a:xfrm>
              <a:off x="583904" y="5363571"/>
              <a:ext cx="3154076" cy="461665"/>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収入が少なくても、</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支払う必要があるの？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26" name="グループ化 125">
              <a:extLst>
                <a:ext uri="{FF2B5EF4-FFF2-40B4-BE49-F238E27FC236}">
                  <a16:creationId xmlns:a16="http://schemas.microsoft.com/office/drawing/2014/main" id="{68E5EA2F-1503-262F-7EB1-2E54409ED48D}"/>
                </a:ext>
              </a:extLst>
            </p:cNvPr>
            <p:cNvGrpSpPr/>
            <p:nvPr/>
          </p:nvGrpSpPr>
          <p:grpSpPr>
            <a:xfrm>
              <a:off x="190124" y="5306372"/>
              <a:ext cx="358730" cy="345930"/>
              <a:chOff x="188954" y="2583133"/>
              <a:chExt cx="393781" cy="379730"/>
            </a:xfrm>
          </p:grpSpPr>
          <p:grpSp>
            <p:nvGrpSpPr>
              <p:cNvPr id="127" name="グループ化 126">
                <a:extLst>
                  <a:ext uri="{FF2B5EF4-FFF2-40B4-BE49-F238E27FC236}">
                    <a16:creationId xmlns:a16="http://schemas.microsoft.com/office/drawing/2014/main" id="{32BA2961-F8AC-5DF1-2303-BC74D9DA281A}"/>
                  </a:ext>
                </a:extLst>
              </p:cNvPr>
              <p:cNvGrpSpPr/>
              <p:nvPr/>
            </p:nvGrpSpPr>
            <p:grpSpPr>
              <a:xfrm>
                <a:off x="188954" y="2583133"/>
                <a:ext cx="393781" cy="379730"/>
                <a:chOff x="-737320" y="1872343"/>
                <a:chExt cx="848352" cy="818080"/>
              </a:xfrm>
              <a:solidFill>
                <a:srgbClr val="FFC000"/>
              </a:solidFill>
            </p:grpSpPr>
            <p:sp>
              <p:nvSpPr>
                <p:cNvPr id="129" name="楕円 128">
                  <a:extLst>
                    <a:ext uri="{FF2B5EF4-FFF2-40B4-BE49-F238E27FC236}">
                      <a16:creationId xmlns:a16="http://schemas.microsoft.com/office/drawing/2014/main" id="{AADFD620-369A-D962-AFB9-7D3D07D79624}"/>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0" name="二等辺三角形 129">
                  <a:extLst>
                    <a:ext uri="{FF2B5EF4-FFF2-40B4-BE49-F238E27FC236}">
                      <a16:creationId xmlns:a16="http://schemas.microsoft.com/office/drawing/2014/main" id="{DDD1E462-3E89-7152-DAB3-CB8E763FE927}"/>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28" name="テキスト ボックス 127">
                <a:extLst>
                  <a:ext uri="{FF2B5EF4-FFF2-40B4-BE49-F238E27FC236}">
                    <a16:creationId xmlns:a16="http://schemas.microsoft.com/office/drawing/2014/main" id="{1ABCB485-908A-13D3-32E1-B2E15A45C5D4}"/>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31" name="グループ化 130">
              <a:extLst>
                <a:ext uri="{FF2B5EF4-FFF2-40B4-BE49-F238E27FC236}">
                  <a16:creationId xmlns:a16="http://schemas.microsoft.com/office/drawing/2014/main" id="{4EA62A69-31B4-4E32-E6B8-1661A78E98CE}"/>
                </a:ext>
              </a:extLst>
            </p:cNvPr>
            <p:cNvGrpSpPr/>
            <p:nvPr/>
          </p:nvGrpSpPr>
          <p:grpSpPr>
            <a:xfrm>
              <a:off x="390208" y="5871156"/>
              <a:ext cx="169792" cy="188744"/>
              <a:chOff x="523558" y="3150181"/>
              <a:chExt cx="169792" cy="188744"/>
            </a:xfrm>
          </p:grpSpPr>
          <p:sp>
            <p:nvSpPr>
              <p:cNvPr id="132" name="四角形: 角を丸くする 131">
                <a:extLst>
                  <a:ext uri="{FF2B5EF4-FFF2-40B4-BE49-F238E27FC236}">
                    <a16:creationId xmlns:a16="http://schemas.microsoft.com/office/drawing/2014/main" id="{D2A5747A-A7E8-DE35-6CCF-2CF342B2ED93}"/>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05860933-3D0B-563A-C8D7-9CBDFBAEF08A}"/>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34" name="テキスト ボックス 133">
              <a:extLst>
                <a:ext uri="{FF2B5EF4-FFF2-40B4-BE49-F238E27FC236}">
                  <a16:creationId xmlns:a16="http://schemas.microsoft.com/office/drawing/2014/main" id="{A5664151-401A-5E55-61B6-BFE812644AE7}"/>
                </a:ext>
              </a:extLst>
            </p:cNvPr>
            <p:cNvSpPr txBox="1"/>
            <p:nvPr/>
          </p:nvSpPr>
          <p:spPr>
            <a:xfrm>
              <a:off x="617424" y="5867952"/>
              <a:ext cx="2973674"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支援金は所得に応じて拠出いただきますが、</a:t>
              </a:r>
              <a:r>
                <a:rPr lang="ja-JP" altLang="en-US" sz="1000" dirty="0">
                  <a:solidFill>
                    <a:prstClr val="black"/>
                  </a:solidFill>
                  <a:latin typeface="BIZ UDPGothic" panose="020B0400000000000000" pitchFamily="34" charset="-128"/>
                  <a:ea typeface="BIZ UDPGothic" panose="020B0400000000000000" pitchFamily="34" charset="-128"/>
                </a:rPr>
                <a:t>医療</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保険料と同様に、低所得の方に対する保険料軽減措置を設けています。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137" name="グループ化 136">
            <a:extLst>
              <a:ext uri="{FF2B5EF4-FFF2-40B4-BE49-F238E27FC236}">
                <a16:creationId xmlns:a16="http://schemas.microsoft.com/office/drawing/2014/main" id="{A2864499-3074-3013-5CCB-E1D689FE12D0}"/>
              </a:ext>
            </a:extLst>
          </p:cNvPr>
          <p:cNvGrpSpPr/>
          <p:nvPr/>
        </p:nvGrpSpPr>
        <p:grpSpPr>
          <a:xfrm>
            <a:off x="285102" y="6324125"/>
            <a:ext cx="3299680" cy="278089"/>
            <a:chOff x="285102" y="6346008"/>
            <a:chExt cx="3299680" cy="278089"/>
          </a:xfrm>
        </p:grpSpPr>
        <p:sp>
          <p:nvSpPr>
            <p:cNvPr id="135" name="四角形: 角を丸くする 134">
              <a:extLst>
                <a:ext uri="{FF2B5EF4-FFF2-40B4-BE49-F238E27FC236}">
                  <a16:creationId xmlns:a16="http://schemas.microsoft.com/office/drawing/2014/main"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id="{2A875405-F9B1-4FE5-9FA7-042752B72D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
        <p:nvSpPr>
          <p:cNvPr id="2" name="テキスト ボックス 1">
            <a:extLst>
              <a:ext uri="{FF2B5EF4-FFF2-40B4-BE49-F238E27FC236}">
                <a16:creationId xmlns:a16="http://schemas.microsoft.com/office/drawing/2014/main" id="{AFEC6AC4-E364-05A0-8D91-5CA3176C5B84}"/>
              </a:ext>
            </a:extLst>
          </p:cNvPr>
          <p:cNvSpPr txBox="1"/>
          <p:nvPr/>
        </p:nvSpPr>
        <p:spPr>
          <a:xfrm>
            <a:off x="1379560" y="10275544"/>
            <a:ext cx="6125028" cy="272447"/>
          </a:xfrm>
          <a:prstGeom prst="rect">
            <a:avLst/>
          </a:prstGeom>
          <a:noFill/>
        </p:spPr>
        <p:txBody>
          <a:bodyPr wrap="square">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こども家庭庁コールセンター</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en-US" altLang="ja-JP" sz="1200" b="1" dirty="0">
                <a:solidFill>
                  <a:schemeClr val="accent2">
                    <a:lumMod val="50000"/>
                  </a:schemeClr>
                </a:solidFill>
                <a:latin typeface="BIZ UDPGothic" panose="020B0400000000000000" pitchFamily="34" charset="-128"/>
                <a:ea typeface="BIZ UDPGothic" panose="020B0400000000000000" pitchFamily="34" charset="-128"/>
              </a:rPr>
              <a:t>0120-303-272</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（受付時間　平日９時から</a:t>
            </a:r>
            <a:r>
              <a:rPr lang="en-US" altLang="ja-JP" sz="1200" dirty="0">
                <a:solidFill>
                  <a:schemeClr val="accent2">
                    <a:lumMod val="50000"/>
                  </a:schemeClr>
                </a:solidFill>
                <a:latin typeface="BIZ UDPGothic" panose="020B0400000000000000" pitchFamily="34" charset="-128"/>
                <a:ea typeface="BIZ UDPGothic" panose="020B0400000000000000" pitchFamily="34" charset="-128"/>
              </a:rPr>
              <a:t>18</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時）</a:t>
            </a:r>
            <a:endParaRPr lang="en-US" altLang="ja-JP" sz="1200" dirty="0">
              <a:solidFill>
                <a:schemeClr val="accent2">
                  <a:lumMod val="50000"/>
                </a:schemeClr>
              </a:solidFill>
              <a:latin typeface="BIZ UDPGothic" panose="020B0400000000000000" pitchFamily="34" charset="-128"/>
              <a:ea typeface="BIZ UDPGothic" panose="020B0400000000000000" pitchFamily="34" charset="-128"/>
            </a:endParaRPr>
          </a:p>
        </p:txBody>
      </p:sp>
      <p:grpSp>
        <p:nvGrpSpPr>
          <p:cNvPr id="3" name="グループ化 2">
            <a:extLst>
              <a:ext uri="{FF2B5EF4-FFF2-40B4-BE49-F238E27FC236}">
                <a16:creationId xmlns:a16="http://schemas.microsoft.com/office/drawing/2014/main" id="{6143AFB7-7700-AD0E-4B75-7E4FFFE9D52F}"/>
              </a:ext>
            </a:extLst>
          </p:cNvPr>
          <p:cNvGrpSpPr/>
          <p:nvPr/>
        </p:nvGrpSpPr>
        <p:grpSpPr>
          <a:xfrm>
            <a:off x="232225" y="10261600"/>
            <a:ext cx="1178600" cy="300337"/>
            <a:chOff x="232225" y="10261600"/>
            <a:chExt cx="1178600" cy="300337"/>
          </a:xfrm>
        </p:grpSpPr>
        <p:sp>
          <p:nvSpPr>
            <p:cNvPr id="6" name="四角形: 角を丸くする 5">
              <a:extLst>
                <a:ext uri="{FF2B5EF4-FFF2-40B4-BE49-F238E27FC236}">
                  <a16:creationId xmlns:a16="http://schemas.microsoft.com/office/drawing/2014/main" id="{0B2C8A6F-B832-EBCE-3098-BA2D14D7A555}"/>
                </a:ext>
              </a:extLst>
            </p:cNvPr>
            <p:cNvSpPr/>
            <p:nvPr/>
          </p:nvSpPr>
          <p:spPr>
            <a:xfrm>
              <a:off x="232225" y="10261600"/>
              <a:ext cx="1147335" cy="3003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0CB452F-B063-BEEB-AEAC-2DE204E12FBA}"/>
                </a:ext>
              </a:extLst>
            </p:cNvPr>
            <p:cNvSpPr txBox="1"/>
            <p:nvPr/>
          </p:nvSpPr>
          <p:spPr>
            <a:xfrm>
              <a:off x="294825" y="10338897"/>
              <a:ext cx="1116000" cy="15004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000" b="1" dirty="0">
                  <a:solidFill>
                    <a:schemeClr val="accent2"/>
                  </a:solidFill>
                  <a:latin typeface="BIZ UDPGothic" panose="020B0400000000000000" pitchFamily="34" charset="-128"/>
                  <a:ea typeface="BIZ UDPGothic" panose="020B0400000000000000" pitchFamily="34" charset="-128"/>
                </a:rPr>
                <a:t>お問い合わせ窓口</a:t>
              </a:r>
              <a:endParaRPr lang="en-US" altLang="ja-JP" sz="1000" b="1" dirty="0">
                <a:solidFill>
                  <a:schemeClr val="accent2"/>
                </a:solidFill>
                <a:latin typeface="BIZ UDPGothic" panose="020B0400000000000000" pitchFamily="34" charset="-128"/>
                <a:ea typeface="BIZ UDPGothic" panose="020B0400000000000000" pitchFamily="34" charset="-128"/>
              </a:endParaRPr>
            </a:p>
          </p:txBody>
        </p:sp>
      </p:gr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C445E7-D70E-46D6-B229-136C8DEA3A6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2b1b66d-e40b-485d-8309-0ae1ffd8f23e"/>
    <ds:schemaRef ds:uri="http://purl.org/dc/terms/"/>
    <ds:schemaRef ds:uri="http://schemas.openxmlformats.org/package/2006/metadata/core-properties"/>
    <ds:schemaRef ds:uri="90faf910-f8c2-4413-a96d-a0217d93a991"/>
    <ds:schemaRef ds:uri="http://www.w3.org/XML/1998/namespace"/>
  </ds:schemaRefs>
</ds:datastoreItem>
</file>

<file path=customXml/itemProps2.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DD7B6F-76C2-481D-B690-1699589B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569</TotalTime>
  <Words>921</Words>
  <Application>Microsoft Office PowerPoint</Application>
  <PresentationFormat>ユーザー設定</PresentationFormat>
  <Paragraphs>97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Aptos</vt:lpstr>
      <vt:lpstr>Aptos Display</vt:lpstr>
      <vt:lpstr>BIZ UDPゴシック</vt:lpstr>
      <vt:lpstr>BIZ UDPゴシック</vt:lpstr>
      <vt:lpstr>游ゴシック</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佐々木　梨央</dc:creator>
  <cp:lastModifiedBy>佐々木　梨央</cp:lastModifiedBy>
  <cp:revision>2</cp:revision>
  <cp:lastPrinted>2026-03-31T04:19:41Z</cp:lastPrinted>
  <dcterms:created xsi:type="dcterms:W3CDTF">2026-01-05T04:51:37Z</dcterms:created>
  <dcterms:modified xsi:type="dcterms:W3CDTF">2026-03-31T05:56:21Z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